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0" autoAdjust="0"/>
    <p:restoredTop sz="85174"/>
  </p:normalViewPr>
  <p:slideViewPr>
    <p:cSldViewPr snapToGrid="0" snapToObjects="1">
      <p:cViewPr varScale="1">
        <p:scale>
          <a:sx n="91" d="100"/>
          <a:sy n="91" d="100"/>
        </p:scale>
        <p:origin x="52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Jagruti.C</a:t>
            </a:r>
          </a:p>
          <a:p>
            <a:r>
              <a:rPr lang="en-US" dirty="0">
                <a:solidFill>
                  <a:schemeClr val="bg2"/>
                </a:solidFill>
                <a:latin typeface="Abadi"/>
                <a:ea typeface="SF Pro" pitchFamily="2" charset="0"/>
                <a:cs typeface="SF Pro" pitchFamily="2" charset="0"/>
              </a:rPr>
              <a:t>3/9/2025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https://github.com/DaJagu/IBM-Applied-Data-Science-Capstone/blob/main/Web%20Scraping%20lab.ipynb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EF5C901-1DFE-5FA0-EE7D-77A3348BA6F8}"/>
              </a:ext>
            </a:extLst>
          </p:cNvPr>
          <p:cNvPicPr>
            <a:picLocks noChangeAspect="1"/>
          </p:cNvPicPr>
          <p:nvPr/>
        </p:nvPicPr>
        <p:blipFill>
          <a:blip r:embed="rId3"/>
          <a:stretch>
            <a:fillRect/>
          </a:stretch>
        </p:blipFill>
        <p:spPr>
          <a:xfrm>
            <a:off x="851338" y="1397876"/>
            <a:ext cx="8894325" cy="317412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6" name="Content Placeholder 5">
            <a:extLst>
              <a:ext uri="{FF2B5EF4-FFF2-40B4-BE49-F238E27FC236}">
                <a16:creationId xmlns:a16="http://schemas.microsoft.com/office/drawing/2014/main" id="{9012A721-1EED-F998-289D-40FB3925EB6D}"/>
              </a:ext>
            </a:extLst>
          </p:cNvPr>
          <p:cNvPicPr>
            <a:picLocks noGrp="1" noChangeAspect="1"/>
          </p:cNvPicPr>
          <p:nvPr>
            <p:ph idx="4294967295"/>
          </p:nvPr>
        </p:nvPicPr>
        <p:blipFill>
          <a:blip r:embed="rId3"/>
          <a:stretch>
            <a:fillRect/>
          </a:stretch>
        </p:blipFill>
        <p:spPr>
          <a:xfrm>
            <a:off x="5112107" y="1563544"/>
            <a:ext cx="6964279" cy="4863667"/>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0" name="TextBox 9">
            <a:extLst>
              <a:ext uri="{FF2B5EF4-FFF2-40B4-BE49-F238E27FC236}">
                <a16:creationId xmlns:a16="http://schemas.microsoft.com/office/drawing/2014/main" id="{B5122511-6526-C113-97BC-89346E0D611F}"/>
              </a:ext>
            </a:extLst>
          </p:cNvPr>
          <p:cNvSpPr txBox="1"/>
          <p:nvPr/>
        </p:nvSpPr>
        <p:spPr>
          <a:xfrm>
            <a:off x="231228" y="2995448"/>
            <a:ext cx="5234151" cy="923330"/>
          </a:xfrm>
          <a:prstGeom prst="rect">
            <a:avLst/>
          </a:prstGeom>
          <a:noFill/>
        </p:spPr>
        <p:txBody>
          <a:bodyPr wrap="square">
            <a:spAutoFit/>
          </a:bodyPr>
          <a:lstStyle/>
          <a:p>
            <a:r>
              <a:rPr lang="en-US" dirty="0"/>
              <a:t>https://github.com/DaJagu/IBM-Applied-Data-Science-Capstone/blob/main/Web%20Scraping%20lab.ipynb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2772"/>
            <a:ext cx="9745589" cy="5565228"/>
          </a:xfrm>
          <a:prstGeom prst="rect">
            <a:avLst/>
          </a:prstGeom>
        </p:spPr>
        <p:txBody>
          <a:bodyPr lIns="91440" tIns="45720" rIns="91440" bIns="45720" anchor="t"/>
          <a:lstStyle/>
          <a:p>
            <a:r>
              <a:rPr lang="en-US" sz="2400" dirty="0"/>
              <a:t>SQL queries performed include</a:t>
            </a:r>
            <a:r>
              <a:rPr lang="en-US" dirty="0"/>
              <a:t>:</a:t>
            </a:r>
          </a:p>
          <a:p>
            <a:pPr marL="0" indent="0">
              <a:buNone/>
            </a:pPr>
            <a:r>
              <a:rPr lang="en-US" dirty="0"/>
              <a:t>    - </a:t>
            </a:r>
            <a:r>
              <a:rPr lang="en-US" sz="2000" dirty="0"/>
              <a:t>Displaying the names of the unique launch sites in the space mission</a:t>
            </a:r>
          </a:p>
          <a:p>
            <a:pPr marL="0" indent="0">
              <a:buNone/>
            </a:pPr>
            <a:r>
              <a:rPr lang="en-US" dirty="0"/>
              <a:t>    - </a:t>
            </a:r>
            <a:r>
              <a:rPr lang="en-US" sz="2000" dirty="0"/>
              <a:t>Displaying 5 records where launch sited begin with the string “KSC</a:t>
            </a:r>
            <a:r>
              <a:rPr lang="en-US" dirty="0"/>
              <a:t>”</a:t>
            </a:r>
          </a:p>
          <a:p>
            <a:pPr marL="0" indent="0">
              <a:buNone/>
            </a:pPr>
            <a:r>
              <a:rPr lang="en-US" dirty="0"/>
              <a:t>    - </a:t>
            </a:r>
            <a:r>
              <a:rPr lang="en-US" sz="2000" dirty="0"/>
              <a:t>Displaying toral payload mass carried by booster launch by NASA(CRS)</a:t>
            </a:r>
          </a:p>
          <a:p>
            <a:pPr marL="0" indent="0">
              <a:buNone/>
            </a:pPr>
            <a:r>
              <a:rPr lang="en-US" sz="2000" dirty="0"/>
              <a:t>     -  Listing the data where the successful landing outcome in drone ship was achieved </a:t>
            </a:r>
          </a:p>
          <a:p>
            <a:pPr marL="0" indent="0">
              <a:buNone/>
            </a:pPr>
            <a:r>
              <a:rPr lang="en-US" sz="2000" dirty="0"/>
              <a:t>    -  Displaying Average payload mass carried by booster version F9v1.1</a:t>
            </a:r>
          </a:p>
          <a:p>
            <a:pPr marL="0" indent="0">
              <a:buNone/>
            </a:pPr>
            <a:r>
              <a:rPr lang="en-US" sz="2000" dirty="0"/>
              <a:t>    -  listing the total  number of successful and failure mission outcomes</a:t>
            </a:r>
          </a:p>
          <a:p>
            <a:pPr marL="0" indent="0">
              <a:buNone/>
            </a:pPr>
            <a:r>
              <a:rPr lang="en-US" sz="2000" dirty="0"/>
              <a:t>     -  Versions launch _site for the months in year 2017</a:t>
            </a:r>
          </a:p>
          <a:p>
            <a:pPr marL="0" indent="0">
              <a:buNone/>
            </a:pPr>
            <a:r>
              <a:rPr lang="en-US" sz="2000" dirty="0"/>
              <a:t>     - Ranking the count of successful landing outcomes between the data 2010 06 04 and              2017 0320 descending.</a:t>
            </a:r>
          </a:p>
          <a:p>
            <a:pPr marL="0" indent="0">
              <a:buNone/>
            </a:pPr>
            <a:r>
              <a:rPr lang="en-US" sz="2000" dirty="0"/>
              <a:t>     </a:t>
            </a:r>
          </a:p>
          <a:p>
            <a:pPr marL="0" indent="0">
              <a:buNone/>
            </a:pPr>
            <a:r>
              <a:rPr lang="en-US" sz="2000" dirty="0"/>
              <a:t>https://github.com/DaJagu/IBM-Applied-Data-Science-Capstone/blob/main/jupyter-labs-eda-sql-coursera_sqllite.ipynb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5181600"/>
            <a:ext cx="10515600" cy="1044792"/>
          </a:xfrm>
          <a:prstGeom prst="rect">
            <a:avLst/>
          </a:prstGeom>
        </p:spPr>
        <p:txBody>
          <a:bodyPr>
            <a:normAutofit/>
          </a:bodyPr>
          <a:lstStyle/>
          <a:p>
            <a:r>
              <a:rPr lang="en-US"/>
              <a:t>https://github.com/DaJagu/IBM-Applied-Data-Science-Capstone/blob/main/lab_jupyter_launch_site_location.ipynb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68EF2BF4-BFEF-ADBF-3DB6-AD0911845D5C}"/>
              </a:ext>
            </a:extLst>
          </p:cNvPr>
          <p:cNvPicPr>
            <a:picLocks noChangeAspect="1"/>
          </p:cNvPicPr>
          <p:nvPr/>
        </p:nvPicPr>
        <p:blipFill>
          <a:blip r:embed="rId3"/>
          <a:stretch>
            <a:fillRect/>
          </a:stretch>
        </p:blipFill>
        <p:spPr>
          <a:xfrm>
            <a:off x="914400" y="1360870"/>
            <a:ext cx="10313917" cy="3747158"/>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pic>
        <p:nvPicPr>
          <p:cNvPr id="6" name="Content Placeholder 5">
            <a:extLst>
              <a:ext uri="{FF2B5EF4-FFF2-40B4-BE49-F238E27FC236}">
                <a16:creationId xmlns:a16="http://schemas.microsoft.com/office/drawing/2014/main" id="{BB9DE240-5DD5-FBCF-B01A-BA44A895D6C3}"/>
              </a:ext>
            </a:extLst>
          </p:cNvPr>
          <p:cNvPicPr>
            <a:picLocks noGrp="1" noChangeAspect="1"/>
          </p:cNvPicPr>
          <p:nvPr>
            <p:ph idx="4294967295"/>
          </p:nvPr>
        </p:nvPicPr>
        <p:blipFill>
          <a:blip r:embed="rId3"/>
          <a:stretch>
            <a:fillRect/>
          </a:stretch>
        </p:blipFill>
        <p:spPr>
          <a:xfrm>
            <a:off x="903890" y="1447786"/>
            <a:ext cx="7451833" cy="5002733"/>
          </a:xfrm>
          <a:prstGeom prst="rect">
            <a:avLst/>
          </a:prstGeom>
        </p:spPr>
      </p:pic>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Content Placeholder 5">
            <a:extLst>
              <a:ext uri="{FF2B5EF4-FFF2-40B4-BE49-F238E27FC236}">
                <a16:creationId xmlns:a16="http://schemas.microsoft.com/office/drawing/2014/main" id="{4B3DA242-2682-6F73-56D1-03A2A53DC91F}"/>
              </a:ext>
            </a:extLst>
          </p:cNvPr>
          <p:cNvPicPr>
            <a:picLocks noGrp="1" noChangeAspect="1"/>
          </p:cNvPicPr>
          <p:nvPr>
            <p:ph idx="4294967295"/>
          </p:nvPr>
        </p:nvPicPr>
        <p:blipFill>
          <a:blip r:embed="rId3"/>
          <a:stretch>
            <a:fillRect/>
          </a:stretch>
        </p:blipFill>
        <p:spPr>
          <a:xfrm>
            <a:off x="770011" y="1229710"/>
            <a:ext cx="10223810" cy="5412619"/>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5F51B934-74D3-EBD0-01BF-9D7CC542B55D}"/>
              </a:ext>
            </a:extLst>
          </p:cNvPr>
          <p:cNvPicPr>
            <a:picLocks noChangeAspect="1"/>
          </p:cNvPicPr>
          <p:nvPr/>
        </p:nvPicPr>
        <p:blipFill>
          <a:blip r:embed="rId4"/>
          <a:stretch>
            <a:fillRect/>
          </a:stretch>
        </p:blipFill>
        <p:spPr>
          <a:xfrm>
            <a:off x="841125" y="1397876"/>
            <a:ext cx="8864084" cy="512904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flipH="1">
            <a:off x="4797210" y="2057400"/>
            <a:ext cx="45719" cy="181303"/>
          </a:xfrm>
          <a:prstGeom prst="rect">
            <a:avLst/>
          </a:prstGeom>
        </p:spPr>
        <p:txBody>
          <a:bodyPr>
            <a:normAutofit fontScale="3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31A3EAB-421D-1415-B482-2BFE5A415AA9}"/>
              </a:ext>
            </a:extLst>
          </p:cNvPr>
          <p:cNvPicPr>
            <a:picLocks noChangeAspect="1"/>
          </p:cNvPicPr>
          <p:nvPr/>
        </p:nvPicPr>
        <p:blipFill>
          <a:blip r:embed="rId3"/>
          <a:stretch>
            <a:fillRect/>
          </a:stretch>
        </p:blipFill>
        <p:spPr>
          <a:xfrm>
            <a:off x="770011" y="1334814"/>
            <a:ext cx="10042444" cy="36584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660356" y="2617077"/>
            <a:ext cx="1762982" cy="126124"/>
          </a:xfrm>
          <a:prstGeom prst="rect">
            <a:avLst/>
          </a:prstGeom>
        </p:spPr>
        <p:txBody>
          <a:bodyPr>
            <a:normAutofit fontScale="25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E68592D-7A12-21A2-94D8-95D12EF0BF0F}"/>
              </a:ext>
            </a:extLst>
          </p:cNvPr>
          <p:cNvPicPr>
            <a:picLocks noChangeAspect="1"/>
          </p:cNvPicPr>
          <p:nvPr/>
        </p:nvPicPr>
        <p:blipFill>
          <a:blip r:embed="rId3"/>
          <a:stretch>
            <a:fillRect/>
          </a:stretch>
        </p:blipFill>
        <p:spPr>
          <a:xfrm>
            <a:off x="643887" y="1250857"/>
            <a:ext cx="10515600" cy="477471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2677382" cy="45719"/>
          </a:xfrm>
          <a:prstGeom prst="rect">
            <a:avLst/>
          </a:prstGeom>
        </p:spPr>
        <p:txBody>
          <a:bodyPr>
            <a:normAutofit fontScale="2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896F409-94CD-8349-67DC-D2D5A5208160}"/>
              </a:ext>
            </a:extLst>
          </p:cNvPr>
          <p:cNvPicPr>
            <a:picLocks noChangeAspect="1"/>
          </p:cNvPicPr>
          <p:nvPr/>
        </p:nvPicPr>
        <p:blipFill>
          <a:blip r:embed="rId3"/>
          <a:stretch>
            <a:fillRect/>
          </a:stretch>
        </p:blipFill>
        <p:spPr>
          <a:xfrm>
            <a:off x="770011" y="1639700"/>
            <a:ext cx="8274523" cy="410054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05655" y="2069756"/>
            <a:ext cx="1496594" cy="45719"/>
          </a:xfrm>
          <a:prstGeom prst="rect">
            <a:avLst/>
          </a:prstGeom>
        </p:spPr>
        <p:txBody>
          <a:bodyPr>
            <a:normAutofit fontScale="2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19D85DC-79DA-9098-CEFA-467CB6415B01}"/>
              </a:ext>
            </a:extLst>
          </p:cNvPr>
          <p:cNvPicPr>
            <a:picLocks noChangeAspect="1"/>
          </p:cNvPicPr>
          <p:nvPr/>
        </p:nvPicPr>
        <p:blipFill>
          <a:blip r:embed="rId3"/>
          <a:stretch>
            <a:fillRect/>
          </a:stretch>
        </p:blipFill>
        <p:spPr>
          <a:xfrm>
            <a:off x="770011" y="1375363"/>
            <a:ext cx="10687961" cy="535125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flipH="1">
            <a:off x="3352799" y="2057400"/>
            <a:ext cx="45719" cy="139262"/>
          </a:xfrm>
          <a:prstGeom prst="rect">
            <a:avLst/>
          </a:prstGeom>
        </p:spPr>
        <p:txBody>
          <a:bodyPr>
            <a:normAutofit fontScale="2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B0C0DD6-B89C-B31E-B734-7118257C5E1F}"/>
              </a:ext>
            </a:extLst>
          </p:cNvPr>
          <p:cNvPicPr>
            <a:picLocks noChangeAspect="1"/>
          </p:cNvPicPr>
          <p:nvPr/>
        </p:nvPicPr>
        <p:blipFill>
          <a:blip r:embed="rId3"/>
          <a:stretch>
            <a:fillRect/>
          </a:stretch>
        </p:blipFill>
        <p:spPr>
          <a:xfrm>
            <a:off x="770011" y="2345255"/>
            <a:ext cx="9121227" cy="511709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40469" y="2069757"/>
            <a:ext cx="161780" cy="116395"/>
          </a:xfrm>
          <a:prstGeom prst="rect">
            <a:avLst/>
          </a:prstGeom>
        </p:spPr>
        <p:txBody>
          <a:bodyPr>
            <a:normAutofit fontScale="2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48E2A8D-49BB-858C-E0D8-EA07B94A2657}"/>
              </a:ext>
            </a:extLst>
          </p:cNvPr>
          <p:cNvPicPr>
            <a:picLocks noChangeAspect="1"/>
          </p:cNvPicPr>
          <p:nvPr/>
        </p:nvPicPr>
        <p:blipFill>
          <a:blip r:embed="rId3"/>
          <a:stretch>
            <a:fillRect/>
          </a:stretch>
        </p:blipFill>
        <p:spPr>
          <a:xfrm>
            <a:off x="1502979" y="1566041"/>
            <a:ext cx="7814383" cy="503445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08893D00-F6E1-D7BE-09D6-ADEC2552056E}"/>
              </a:ext>
            </a:extLst>
          </p:cNvPr>
          <p:cNvPicPr>
            <a:picLocks noGrp="1" noChangeAspect="1"/>
          </p:cNvPicPr>
          <p:nvPr>
            <p:ph idx="4294967295"/>
          </p:nvPr>
        </p:nvPicPr>
        <p:blipFill>
          <a:blip r:embed="rId3"/>
          <a:stretch>
            <a:fillRect/>
          </a:stretch>
        </p:blipFill>
        <p:spPr>
          <a:xfrm>
            <a:off x="593834" y="1749845"/>
            <a:ext cx="10515599" cy="4677366"/>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08FBE9B7-B941-02BC-3E6B-8C49C4992852}"/>
              </a:ext>
            </a:extLst>
          </p:cNvPr>
          <p:cNvPicPr>
            <a:picLocks noGrp="1" noChangeAspect="1"/>
          </p:cNvPicPr>
          <p:nvPr>
            <p:ph idx="4294967295"/>
          </p:nvPr>
        </p:nvPicPr>
        <p:blipFill>
          <a:blip r:embed="rId3"/>
          <a:stretch>
            <a:fillRect/>
          </a:stretch>
        </p:blipFill>
        <p:spPr>
          <a:xfrm>
            <a:off x="680642" y="1569265"/>
            <a:ext cx="9158428" cy="4631837"/>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C6214F37-C396-E7BD-85A4-292F526704CA}"/>
              </a:ext>
            </a:extLst>
          </p:cNvPr>
          <p:cNvPicPr>
            <a:picLocks noGrp="1" noChangeAspect="1"/>
          </p:cNvPicPr>
          <p:nvPr>
            <p:ph idx="4294967295"/>
          </p:nvPr>
        </p:nvPicPr>
        <p:blipFill>
          <a:blip r:embed="rId3"/>
          <a:stretch>
            <a:fillRect/>
          </a:stretch>
        </p:blipFill>
        <p:spPr>
          <a:xfrm>
            <a:off x="2076102" y="1660634"/>
            <a:ext cx="7133333" cy="3445422"/>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68714AB9-D086-D0B4-88CC-BF9D07CA43C7}"/>
              </a:ext>
            </a:extLst>
          </p:cNvPr>
          <p:cNvPicPr>
            <a:picLocks noGrp="1" noChangeAspect="1"/>
          </p:cNvPicPr>
          <p:nvPr>
            <p:ph idx="4294967295"/>
          </p:nvPr>
        </p:nvPicPr>
        <p:blipFill>
          <a:blip r:embed="rId3"/>
          <a:stretch>
            <a:fillRect/>
          </a:stretch>
        </p:blipFill>
        <p:spPr>
          <a:xfrm>
            <a:off x="2095150" y="1933903"/>
            <a:ext cx="8078864" cy="3983421"/>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7DB2A5B4-7600-4EB6-9B35-4072E06BC533}"/>
              </a:ext>
            </a:extLst>
          </p:cNvPr>
          <p:cNvPicPr>
            <a:picLocks noGrp="1" noChangeAspect="1"/>
          </p:cNvPicPr>
          <p:nvPr>
            <p:ph idx="4294967295"/>
          </p:nvPr>
        </p:nvPicPr>
        <p:blipFill>
          <a:blip r:embed="rId3"/>
          <a:stretch>
            <a:fillRect/>
          </a:stretch>
        </p:blipFill>
        <p:spPr>
          <a:xfrm>
            <a:off x="1985626" y="1870842"/>
            <a:ext cx="7314286" cy="344473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17B2B1FB-1693-96BA-CAA5-7FC7A5416698}"/>
              </a:ext>
            </a:extLst>
          </p:cNvPr>
          <p:cNvPicPr>
            <a:picLocks noGrp="1" noChangeAspect="1"/>
          </p:cNvPicPr>
          <p:nvPr>
            <p:ph idx="4294967295"/>
          </p:nvPr>
        </p:nvPicPr>
        <p:blipFill>
          <a:blip r:embed="rId3"/>
          <a:stretch>
            <a:fillRect/>
          </a:stretch>
        </p:blipFill>
        <p:spPr>
          <a:xfrm>
            <a:off x="2161816" y="2602862"/>
            <a:ext cx="6961905" cy="2495238"/>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2515" y="1260498"/>
            <a:ext cx="10360578" cy="54188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a:rPr>
              <a:t>Summary of methodologies:</a:t>
            </a:r>
          </a:p>
          <a:p>
            <a:pPr marL="0" indent="0">
              <a:lnSpc>
                <a:spcPct val="100000"/>
              </a:lnSpc>
              <a:spcBef>
                <a:spcPts val="1400"/>
              </a:spcBef>
              <a:buNone/>
            </a:pPr>
            <a:r>
              <a:rPr lang="en-US" sz="2200" b="1" dirty="0">
                <a:solidFill>
                  <a:schemeClr val="accent3">
                    <a:lumMod val="25000"/>
                  </a:schemeClr>
                </a:solidFill>
                <a:latin typeface="Abadi"/>
              </a:rPr>
              <a:t>     - </a:t>
            </a:r>
            <a:r>
              <a:rPr lang="en-US" sz="2200" dirty="0">
                <a:solidFill>
                  <a:schemeClr val="accent3">
                    <a:lumMod val="25000"/>
                  </a:schemeClr>
                </a:solidFill>
                <a:latin typeface="Abadi"/>
              </a:rPr>
              <a:t>Data collection</a:t>
            </a:r>
          </a:p>
          <a:p>
            <a:pPr marL="0" indent="0">
              <a:lnSpc>
                <a:spcPct val="100000"/>
              </a:lnSpc>
              <a:spcBef>
                <a:spcPts val="1400"/>
              </a:spcBef>
              <a:buNone/>
            </a:pPr>
            <a:r>
              <a:rPr lang="en-US" sz="2200" dirty="0">
                <a:solidFill>
                  <a:schemeClr val="accent3">
                    <a:lumMod val="25000"/>
                  </a:schemeClr>
                </a:solidFill>
                <a:latin typeface="Abadi"/>
              </a:rPr>
              <a:t>     - Data wrangling</a:t>
            </a:r>
          </a:p>
          <a:p>
            <a:pPr marL="0" indent="0">
              <a:lnSpc>
                <a:spcPct val="100000"/>
              </a:lnSpc>
              <a:spcBef>
                <a:spcPts val="1400"/>
              </a:spcBef>
              <a:buNone/>
            </a:pPr>
            <a:r>
              <a:rPr lang="en-US" sz="2200" dirty="0">
                <a:solidFill>
                  <a:schemeClr val="accent3">
                    <a:lumMod val="25000"/>
                  </a:schemeClr>
                </a:solidFill>
                <a:latin typeface="Abadi"/>
              </a:rPr>
              <a:t>     - Exploratory Data Analysis with Data Visualization</a:t>
            </a:r>
          </a:p>
          <a:p>
            <a:pPr marL="0" indent="0">
              <a:lnSpc>
                <a:spcPct val="100000"/>
              </a:lnSpc>
              <a:spcBef>
                <a:spcPts val="1400"/>
              </a:spcBef>
              <a:buNone/>
            </a:pPr>
            <a:r>
              <a:rPr lang="en-US" sz="2200" dirty="0">
                <a:solidFill>
                  <a:schemeClr val="accent3">
                    <a:lumMod val="25000"/>
                  </a:schemeClr>
                </a:solidFill>
                <a:latin typeface="Abadi"/>
              </a:rPr>
              <a:t>     - Machine Learning Prediction</a:t>
            </a:r>
          </a:p>
          <a:p>
            <a:pPr>
              <a:lnSpc>
                <a:spcPct val="100000"/>
              </a:lnSpc>
              <a:spcBef>
                <a:spcPts val="1400"/>
              </a:spcBef>
            </a:pPr>
            <a:r>
              <a:rPr lang="en-US" sz="2200" dirty="0">
                <a:solidFill>
                  <a:schemeClr val="accent3">
                    <a:lumMod val="25000"/>
                  </a:schemeClr>
                </a:solidFill>
                <a:latin typeface="Abadi"/>
              </a:rPr>
              <a:t>Summary of all results:</a:t>
            </a:r>
          </a:p>
          <a:p>
            <a:pPr marL="0" indent="0">
              <a:lnSpc>
                <a:spcPct val="100000"/>
              </a:lnSpc>
              <a:spcBef>
                <a:spcPts val="1400"/>
              </a:spcBef>
              <a:buNone/>
            </a:pPr>
            <a:r>
              <a:rPr lang="en-US" sz="2200" dirty="0">
                <a:solidFill>
                  <a:schemeClr val="accent3">
                    <a:lumMod val="25000"/>
                  </a:schemeClr>
                </a:solidFill>
                <a:latin typeface="Abadi"/>
              </a:rPr>
              <a:t>      - Exploratory Data Analysis results</a:t>
            </a:r>
          </a:p>
          <a:p>
            <a:pPr marL="0" indent="0">
              <a:lnSpc>
                <a:spcPct val="100000"/>
              </a:lnSpc>
              <a:spcBef>
                <a:spcPts val="1400"/>
              </a:spcBef>
              <a:buNone/>
            </a:pPr>
            <a:r>
              <a:rPr lang="en-US" sz="2200" dirty="0">
                <a:solidFill>
                  <a:schemeClr val="accent3">
                    <a:lumMod val="25000"/>
                  </a:schemeClr>
                </a:solidFill>
                <a:latin typeface="Abadi"/>
              </a:rPr>
              <a:t>      - Interactive analytics demo in </a:t>
            </a:r>
            <a:r>
              <a:rPr lang="en-US" sz="2200" dirty="0" err="1">
                <a:solidFill>
                  <a:schemeClr val="accent3">
                    <a:lumMod val="25000"/>
                  </a:schemeClr>
                </a:solidFill>
                <a:latin typeface="Abadi"/>
              </a:rPr>
              <a:t>screenshorts</a:t>
            </a:r>
          </a:p>
          <a:p>
            <a:pPr marL="0" indent="0">
              <a:lnSpc>
                <a:spcPct val="100000"/>
              </a:lnSpc>
              <a:spcBef>
                <a:spcPts val="1400"/>
              </a:spcBef>
              <a:buNone/>
            </a:pPr>
            <a:r>
              <a:rPr lang="en-US" sz="2200" dirty="0">
                <a:solidFill>
                  <a:schemeClr val="accent3">
                    <a:lumMod val="25000"/>
                  </a:schemeClr>
                </a:solidFill>
                <a:latin typeface="Abadi"/>
              </a:rPr>
              <a:t>      - Predictive analysis results</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15790546-C09A-0522-6536-7C09E5B7F40C}"/>
              </a:ext>
            </a:extLst>
          </p:cNvPr>
          <p:cNvPicPr>
            <a:picLocks noGrp="1" noChangeAspect="1"/>
          </p:cNvPicPr>
          <p:nvPr>
            <p:ph idx="4294967295"/>
          </p:nvPr>
        </p:nvPicPr>
        <p:blipFill>
          <a:blip r:embed="rId3"/>
          <a:stretch>
            <a:fillRect/>
          </a:stretch>
        </p:blipFill>
        <p:spPr>
          <a:xfrm>
            <a:off x="2238007" y="2007476"/>
            <a:ext cx="6809524" cy="3012865"/>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30BD3498-ED5A-EC5D-16EC-3164F035783E}"/>
              </a:ext>
            </a:extLst>
          </p:cNvPr>
          <p:cNvPicPr>
            <a:picLocks noGrp="1" noChangeAspect="1"/>
          </p:cNvPicPr>
          <p:nvPr>
            <p:ph idx="4294967295"/>
          </p:nvPr>
        </p:nvPicPr>
        <p:blipFill>
          <a:blip r:embed="rId3"/>
          <a:stretch>
            <a:fillRect/>
          </a:stretch>
        </p:blipFill>
        <p:spPr>
          <a:xfrm>
            <a:off x="2185626" y="1944414"/>
            <a:ext cx="7147560" cy="3656880"/>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8" name="Content Placeholder 7">
            <a:extLst>
              <a:ext uri="{FF2B5EF4-FFF2-40B4-BE49-F238E27FC236}">
                <a16:creationId xmlns:a16="http://schemas.microsoft.com/office/drawing/2014/main" id="{5F93099D-114E-ABA9-592C-6DCB28072F97}"/>
              </a:ext>
            </a:extLst>
          </p:cNvPr>
          <p:cNvPicPr>
            <a:picLocks noGrp="1" noChangeAspect="1"/>
          </p:cNvPicPr>
          <p:nvPr>
            <p:ph idx="4294967295"/>
          </p:nvPr>
        </p:nvPicPr>
        <p:blipFill>
          <a:blip r:embed="rId3"/>
          <a:stretch>
            <a:fillRect/>
          </a:stretch>
        </p:blipFill>
        <p:spPr>
          <a:xfrm>
            <a:off x="1075870" y="1745667"/>
            <a:ext cx="8593554" cy="3366665"/>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3BEFCADA-1D38-59FF-7596-927604308B30}"/>
              </a:ext>
            </a:extLst>
          </p:cNvPr>
          <p:cNvPicPr>
            <a:picLocks noGrp="1" noChangeAspect="1"/>
          </p:cNvPicPr>
          <p:nvPr>
            <p:ph idx="4294967295"/>
          </p:nvPr>
        </p:nvPicPr>
        <p:blipFill>
          <a:blip r:embed="rId3"/>
          <a:stretch>
            <a:fillRect/>
          </a:stretch>
        </p:blipFill>
        <p:spPr>
          <a:xfrm>
            <a:off x="770011" y="1355834"/>
            <a:ext cx="9275808" cy="4361793"/>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F0D37B15-FD0D-29BC-EF43-03EF5A0B7AE2}"/>
              </a:ext>
            </a:extLst>
          </p:cNvPr>
          <p:cNvPicPr>
            <a:picLocks noGrp="1" noChangeAspect="1"/>
          </p:cNvPicPr>
          <p:nvPr>
            <p:ph idx="4294967295"/>
          </p:nvPr>
        </p:nvPicPr>
        <p:blipFill>
          <a:blip r:embed="rId3"/>
          <a:stretch>
            <a:fillRect/>
          </a:stretch>
        </p:blipFill>
        <p:spPr>
          <a:xfrm>
            <a:off x="1460938" y="1828964"/>
            <a:ext cx="8839200" cy="4649723"/>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6A38AEE4-F120-2EA3-4283-4675CB6B4506}"/>
              </a:ext>
            </a:extLst>
          </p:cNvPr>
          <p:cNvPicPr>
            <a:picLocks noGrp="1" noChangeAspect="1"/>
          </p:cNvPicPr>
          <p:nvPr>
            <p:ph idx="4294967295"/>
          </p:nvPr>
        </p:nvPicPr>
        <p:blipFill>
          <a:blip r:embed="rId3"/>
          <a:stretch>
            <a:fillRect/>
          </a:stretch>
        </p:blipFill>
        <p:spPr>
          <a:xfrm>
            <a:off x="493987" y="1430473"/>
            <a:ext cx="9595944" cy="4791317"/>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7446CA6B-4422-6488-ED62-9F31574A8DB8}"/>
              </a:ext>
            </a:extLst>
          </p:cNvPr>
          <p:cNvPicPr>
            <a:picLocks noGrp="1" noChangeAspect="1"/>
          </p:cNvPicPr>
          <p:nvPr>
            <p:ph idx="4294967295"/>
          </p:nvPr>
        </p:nvPicPr>
        <p:blipFill>
          <a:blip r:embed="rId3"/>
          <a:stretch>
            <a:fillRect/>
          </a:stretch>
        </p:blipFill>
        <p:spPr>
          <a:xfrm>
            <a:off x="616148" y="1692166"/>
            <a:ext cx="9610417" cy="4653187"/>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205911CF-A978-317D-F7C0-94507FAD0030}"/>
              </a:ext>
            </a:extLst>
          </p:cNvPr>
          <p:cNvPicPr>
            <a:picLocks noGrp="1" noChangeAspect="1"/>
          </p:cNvPicPr>
          <p:nvPr>
            <p:ph idx="4294967295"/>
          </p:nvPr>
        </p:nvPicPr>
        <p:blipFill>
          <a:blip r:embed="rId3"/>
          <a:stretch>
            <a:fillRect/>
          </a:stretch>
        </p:blipFill>
        <p:spPr>
          <a:xfrm>
            <a:off x="1442361" y="1776249"/>
            <a:ext cx="9003349" cy="3710760"/>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269124"/>
            <a:ext cx="10368700" cy="56198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In this capstone, we will predict if the Falcon 9 first stage will land successfully. Space x advertises Falcone 9 rocket launches on </a:t>
            </a:r>
            <a:r>
              <a:rPr lang="en-US" sz="2200" dirty="0" err="1">
                <a:solidFill>
                  <a:schemeClr val="accent3">
                    <a:lumMod val="25000"/>
                  </a:schemeClr>
                </a:solidFill>
                <a:latin typeface="Abadi"/>
              </a:rPr>
              <a:t>it's</a:t>
            </a:r>
            <a:r>
              <a:rPr lang="en-US" sz="2200" dirty="0">
                <a:solidFill>
                  <a:schemeClr val="accent3">
                    <a:lumMod val="25000"/>
                  </a:schemeClr>
                </a:solidFill>
                <a:latin typeface="Abadi"/>
              </a:rPr>
              <a:t> website with a cost of 62 million dollars; other providers cost upward 165 million dollars each, much of the saving is because SpaceX can reuse the first stage. Therefore if we can determine if the first stage will land. We can determine the cost of a launch. This information can be used if an alternate company wants to bid against SpaceX for a rocket launch.</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 Most unsuccessful landing are planned .Something ,SpaceX will perform a controlled landing in the ocean.</a:t>
            </a:r>
          </a:p>
          <a:p>
            <a:pPr>
              <a:spcBef>
                <a:spcPts val="1400"/>
              </a:spcBef>
            </a:pPr>
            <a:r>
              <a:rPr lang="en-US" sz="2200" dirty="0">
                <a:solidFill>
                  <a:schemeClr val="accent3">
                    <a:lumMod val="25000"/>
                  </a:schemeClr>
                </a:solidFill>
                <a:latin typeface="Abadi"/>
              </a:rPr>
              <a:t> The main question that we are trying to answer is , for a given set of features about a Falcon 9 rocket launch which include its payload mass, orbit type, launch site, and so on will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53945699-E838-0ED4-6DD2-518EE595820F}"/>
              </a:ext>
            </a:extLst>
          </p:cNvPr>
          <p:cNvPicPr>
            <a:picLocks noGrp="1" noChangeAspect="1"/>
          </p:cNvPicPr>
          <p:nvPr>
            <p:ph idx="4294967295"/>
          </p:nvPr>
        </p:nvPicPr>
        <p:blipFill>
          <a:blip r:embed="rId3"/>
          <a:stretch>
            <a:fillRect/>
          </a:stretch>
        </p:blipFill>
        <p:spPr>
          <a:xfrm>
            <a:off x="861848" y="1556168"/>
            <a:ext cx="8576205" cy="4073697"/>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E9C8C527-0DAA-01EA-F648-2D3460C50A19}"/>
              </a:ext>
            </a:extLst>
          </p:cNvPr>
          <p:cNvPicPr>
            <a:picLocks noGrp="1" noChangeAspect="1"/>
          </p:cNvPicPr>
          <p:nvPr>
            <p:ph idx="4294967295"/>
          </p:nvPr>
        </p:nvPicPr>
        <p:blipFill>
          <a:blip r:embed="rId3"/>
          <a:stretch>
            <a:fillRect/>
          </a:stretch>
        </p:blipFill>
        <p:spPr>
          <a:xfrm>
            <a:off x="2534081" y="2301294"/>
            <a:ext cx="6885714" cy="3400000"/>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61266" y="2059254"/>
            <a:ext cx="1645037" cy="45719"/>
          </a:xfrm>
          <a:prstGeom prst="rect">
            <a:avLst/>
          </a:prstGeom>
        </p:spPr>
        <p:txBody>
          <a:bodyPr vert="horz" lIns="91440" tIns="45720" rIns="91440" bIns="45720" rtlCol="0" anchor="t">
            <a:normAutofit fontScale="25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EAAC4A4-7A06-30AE-FC56-CBD072C6FEBF}"/>
              </a:ext>
            </a:extLst>
          </p:cNvPr>
          <p:cNvPicPr>
            <a:picLocks noChangeAspect="1"/>
          </p:cNvPicPr>
          <p:nvPr/>
        </p:nvPicPr>
        <p:blipFill>
          <a:blip r:embed="rId3"/>
          <a:stretch>
            <a:fillRect/>
          </a:stretch>
        </p:blipFill>
        <p:spPr>
          <a:xfrm>
            <a:off x="917155" y="1465930"/>
            <a:ext cx="9006941" cy="372861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535283" y="2057400"/>
            <a:ext cx="407148" cy="170793"/>
          </a:xfrm>
          <a:prstGeom prst="rect">
            <a:avLst/>
          </a:prstGeom>
        </p:spPr>
        <p:txBody>
          <a:bodyPr>
            <a:normAutofit fontScale="25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F607D7E-1803-790E-3B36-9D9267739FD4}"/>
              </a:ext>
            </a:extLst>
          </p:cNvPr>
          <p:cNvPicPr>
            <a:picLocks noChangeAspect="1"/>
          </p:cNvPicPr>
          <p:nvPr/>
        </p:nvPicPr>
        <p:blipFill>
          <a:blip r:embed="rId3"/>
          <a:stretch>
            <a:fillRect/>
          </a:stretch>
        </p:blipFill>
        <p:spPr>
          <a:xfrm>
            <a:off x="872360" y="1493607"/>
            <a:ext cx="8286494" cy="434894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pic>
        <p:nvPicPr>
          <p:cNvPr id="3" name="Content Placeholder 2">
            <a:extLst>
              <a:ext uri="{FF2B5EF4-FFF2-40B4-BE49-F238E27FC236}">
                <a16:creationId xmlns:a16="http://schemas.microsoft.com/office/drawing/2014/main" id="{2D9EE7F9-25C0-85E7-7A1D-F66E60FA1CBB}"/>
              </a:ext>
            </a:extLst>
          </p:cNvPr>
          <p:cNvPicPr>
            <a:picLocks noGrp="1" noChangeAspect="1"/>
          </p:cNvPicPr>
          <p:nvPr>
            <p:ph sz="half" idx="4294967295"/>
          </p:nvPr>
        </p:nvPicPr>
        <p:blipFill>
          <a:blip r:embed="rId3"/>
          <a:stretch>
            <a:fillRect/>
          </a:stretch>
        </p:blipFill>
        <p:spPr>
          <a:xfrm>
            <a:off x="966951" y="1492185"/>
            <a:ext cx="8700128" cy="4533388"/>
          </a:xfrm>
          <a:prstGeom prst="rect">
            <a:avLst/>
          </a:prstGeom>
        </p:spPr>
      </p:pic>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pic>
        <p:nvPicPr>
          <p:cNvPr id="3" name="Content Placeholder 2">
            <a:extLst>
              <a:ext uri="{FF2B5EF4-FFF2-40B4-BE49-F238E27FC236}">
                <a16:creationId xmlns:a16="http://schemas.microsoft.com/office/drawing/2014/main" id="{150BA945-9FF4-A8A6-0FB8-1B477BD85D56}"/>
              </a:ext>
            </a:extLst>
          </p:cNvPr>
          <p:cNvPicPr>
            <a:picLocks noGrp="1" noChangeAspect="1"/>
          </p:cNvPicPr>
          <p:nvPr>
            <p:ph sz="half" idx="4294967295"/>
          </p:nvPr>
        </p:nvPicPr>
        <p:blipFill>
          <a:blip r:embed="rId4"/>
          <a:stretch>
            <a:fillRect/>
          </a:stretch>
        </p:blipFill>
        <p:spPr>
          <a:xfrm>
            <a:off x="3136427" y="1858963"/>
            <a:ext cx="5782621" cy="4351337"/>
          </a:xfrm>
          <a:prstGeom prst="rect">
            <a:avLst/>
          </a:prstGeom>
        </p:spPr>
      </p:pic>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714772" y="6049739"/>
            <a:ext cx="2743200" cy="401638"/>
          </a:xfrm>
        </p:spPr>
        <p:txBody>
          <a:bodyPr/>
          <a:lstStyle/>
          <a:p>
            <a:r>
              <a:rPr lang="en-US" dirty="0"/>
              <a:t>6</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0" y="1324303"/>
            <a:ext cx="11618383" cy="85629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lvl="3">
              <a:lnSpc>
                <a:spcPct val="120000"/>
              </a:lnSpc>
              <a:spcBef>
                <a:spcPts val="1400"/>
              </a:spcBef>
            </a:pPr>
            <a:r>
              <a:rPr lang="en-US" sz="2000" dirty="0">
                <a:solidFill>
                  <a:schemeClr val="accent3">
                    <a:lumMod val="25000"/>
                  </a:schemeClr>
                </a:solidFill>
                <a:latin typeface="Abadi"/>
              </a:rPr>
              <a:t>Data collection methodology:</a:t>
            </a:r>
          </a:p>
          <a:p>
            <a:pPr lvl="4">
              <a:lnSpc>
                <a:spcPct val="120000"/>
              </a:lnSpc>
              <a:spcBef>
                <a:spcPts val="1400"/>
              </a:spcBef>
            </a:pPr>
            <a:r>
              <a:rPr lang="en-US" sz="2000" dirty="0">
                <a:solidFill>
                  <a:schemeClr val="bg2">
                    <a:lumMod val="50000"/>
                  </a:schemeClr>
                </a:solidFill>
                <a:latin typeface="Abadi"/>
              </a:rPr>
              <a:t>Data collection ,wrangling and formatting ,using:</a:t>
            </a:r>
          </a:p>
          <a:p>
            <a:pPr lvl="4">
              <a:lnSpc>
                <a:spcPct val="120000"/>
              </a:lnSpc>
              <a:spcBef>
                <a:spcPts val="1400"/>
              </a:spcBef>
            </a:pPr>
            <a:r>
              <a:rPr lang="en-US" sz="2000" dirty="0">
                <a:solidFill>
                  <a:schemeClr val="bg2">
                    <a:lumMod val="50000"/>
                  </a:schemeClr>
                </a:solidFill>
                <a:latin typeface="Abadi"/>
              </a:rPr>
              <a:t>SpaceX API</a:t>
            </a:r>
          </a:p>
          <a:p>
            <a:pPr lvl="4">
              <a:lnSpc>
                <a:spcPct val="120000"/>
              </a:lnSpc>
              <a:spcBef>
                <a:spcPts val="1400"/>
              </a:spcBef>
            </a:pPr>
            <a:r>
              <a:rPr lang="en-US" sz="2000" dirty="0">
                <a:solidFill>
                  <a:schemeClr val="bg2">
                    <a:lumMod val="50000"/>
                  </a:schemeClr>
                </a:solidFill>
                <a:latin typeface="Abadi"/>
              </a:rPr>
              <a:t>Web scraping</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Using the .Fillan() method to remove  Nan values</a:t>
            </a:r>
          </a:p>
          <a:p>
            <a:pPr lvl="1">
              <a:lnSpc>
                <a:spcPct val="120000"/>
              </a:lnSpc>
              <a:spcBef>
                <a:spcPts val="1400"/>
              </a:spcBef>
            </a:pPr>
            <a:r>
              <a:rPr lang="en-US" sz="1600" dirty="0">
                <a:solidFill>
                  <a:schemeClr val="bg2">
                    <a:lumMod val="50000"/>
                  </a:schemeClr>
                </a:solidFill>
                <a:latin typeface="Abadi"/>
              </a:rPr>
              <a:t>Using the . Value counts() method the following : </a:t>
            </a:r>
          </a:p>
          <a:p>
            <a:pPr lvl="1">
              <a:lnSpc>
                <a:spcPct val="120000"/>
              </a:lnSpc>
              <a:spcBef>
                <a:spcPts val="1400"/>
              </a:spcBef>
            </a:pPr>
            <a:r>
              <a:rPr lang="en-US" sz="1600" dirty="0">
                <a:solidFill>
                  <a:schemeClr val="bg2">
                    <a:lumMod val="50000"/>
                  </a:schemeClr>
                </a:solidFill>
                <a:latin typeface="Abadi"/>
              </a:rPr>
              <a:t>demine Number of launches on each site</a:t>
            </a:r>
          </a:p>
          <a:p>
            <a:pPr lvl="1">
              <a:lnSpc>
                <a:spcPct val="120000"/>
              </a:lnSpc>
              <a:spcBef>
                <a:spcPts val="1400"/>
              </a:spcBef>
            </a:pPr>
            <a:r>
              <a:rPr lang="en-US" sz="1600" dirty="0">
                <a:solidFill>
                  <a:schemeClr val="bg2">
                    <a:lumMod val="50000"/>
                  </a:schemeClr>
                </a:solidFill>
                <a:latin typeface="Abadi"/>
              </a:rPr>
              <a:t>Number and occurrence of each orbit</a:t>
            </a:r>
          </a:p>
          <a:p>
            <a:pPr lvl="1">
              <a:lnSpc>
                <a:spcPct val="120000"/>
              </a:lnSpc>
              <a:spcBef>
                <a:spcPts val="1400"/>
              </a:spcBef>
            </a:pPr>
            <a:r>
              <a:rPr lang="en-US" sz="1600" dirty="0">
                <a:solidFill>
                  <a:schemeClr val="bg2">
                    <a:lumMod val="50000"/>
                  </a:schemeClr>
                </a:solidFill>
                <a:latin typeface="Abadi"/>
              </a:rPr>
              <a:t>Number of occurrence of mission outcomes per orbits type</a:t>
            </a:r>
            <a:r>
              <a:rPr lang="en-US" sz="1600" dirty="0">
                <a:latin typeface="IBM Plex Mono Text"/>
              </a:rPr>
              <a:t>          </a:t>
            </a:r>
            <a:endParaRPr lang="en-US" sz="1600" dirty="0"/>
          </a:p>
          <a:p>
            <a:pPr>
              <a:lnSpc>
                <a:spcPct val="120000"/>
              </a:lnSpc>
              <a:spcBef>
                <a:spcPts val="1400"/>
              </a:spcBef>
            </a:pPr>
            <a:r>
              <a:rPr lang="en-US" sz="1500"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r>
              <a:rPr lang="en-US" sz="1500" dirty="0">
                <a:solidFill>
                  <a:schemeClr val="accent3">
                    <a:lumMod val="25000"/>
                  </a:schemeClr>
                </a:solidFill>
                <a:latin typeface="Abadi"/>
              </a:rPr>
              <a:t>     Using SQL queries to manipulate and evaluate the SpaceX dataset</a:t>
            </a:r>
          </a:p>
          <a:p>
            <a:pPr marL="0" indent="0">
              <a:lnSpc>
                <a:spcPct val="120000"/>
              </a:lnSpc>
              <a:spcBef>
                <a:spcPts val="1400"/>
              </a:spcBef>
              <a:buNone/>
            </a:pPr>
            <a:r>
              <a:rPr lang="en-US" sz="1500" dirty="0">
                <a:solidFill>
                  <a:schemeClr val="accent3">
                    <a:lumMod val="25000"/>
                  </a:schemeClr>
                </a:solidFill>
                <a:latin typeface="Abadi"/>
              </a:rPr>
              <a:t>     Using Pandas and matplotlib  to visualize .</a:t>
            </a:r>
          </a:p>
          <a:p>
            <a:pPr>
              <a:lnSpc>
                <a:spcPct val="120000"/>
              </a:lnSpc>
              <a:spcBef>
                <a:spcPts val="1400"/>
              </a:spcBef>
            </a:pPr>
            <a:r>
              <a:rPr lang="en-US" sz="1500" dirty="0">
                <a:solidFill>
                  <a:schemeClr val="accent3">
                    <a:lumMod val="25000"/>
                  </a:schemeClr>
                </a:solidFill>
                <a:latin typeface="Abadi"/>
              </a:rPr>
              <a:t>Perform interactive visual analytics using Folium and</a:t>
            </a:r>
            <a:r>
              <a:rPr lang="en-US" sz="1400" dirty="0">
                <a:solidFill>
                  <a:schemeClr val="accent3">
                    <a:lumMod val="25000"/>
                  </a:schemeClr>
                </a:solidFill>
                <a:latin typeface="Abadi"/>
              </a:rPr>
              <a:t> </a:t>
            </a:r>
            <a:r>
              <a:rPr lang="en-US" sz="1400" dirty="0" err="1">
                <a:solidFill>
                  <a:schemeClr val="accent3">
                    <a:lumMod val="25000"/>
                  </a:schemeClr>
                </a:solidFill>
                <a:latin typeface="Abadi"/>
              </a:rPr>
              <a:t>Plotly</a:t>
            </a:r>
            <a:r>
              <a:rPr lang="en-US" sz="1400" dirty="0">
                <a:solidFill>
                  <a:schemeClr val="accent3">
                    <a:lumMod val="25000"/>
                  </a:schemeClr>
                </a:solidFill>
                <a:latin typeface="Abadi"/>
              </a:rPr>
              <a:t> Dash</a:t>
            </a:r>
          </a:p>
          <a:p>
            <a:pPr>
              <a:lnSpc>
                <a:spcPct val="120000"/>
              </a:lnSpc>
              <a:spcBef>
                <a:spcPts val="1400"/>
              </a:spcBef>
            </a:pPr>
            <a:r>
              <a:rPr lang="en-US" sz="1400" dirty="0">
                <a:solidFill>
                  <a:schemeClr val="accent3">
                    <a:lumMod val="25000"/>
                  </a:schemeClr>
                </a:solidFill>
                <a:latin typeface="Abadi"/>
              </a:rPr>
              <a:t>Perform predictive analysis using classification models</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71752"/>
            <a:ext cx="10515600" cy="558624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data sets are collected using 2 method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1)Request to space x API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t>
            </a:r>
            <a:r>
              <a:rPr lang="en-US" sz="2000" dirty="0">
                <a:solidFill>
                  <a:schemeClr val="accent3">
                    <a:lumMod val="25000"/>
                  </a:schemeClr>
                </a:solidFill>
                <a:latin typeface="Abadi" panose="020B0604020104020204" pitchFamily="34" charset="0"/>
              </a:rPr>
              <a:t>Gathered </a:t>
            </a:r>
            <a:r>
              <a:rPr lang="en-US" sz="2000" dirty="0" err="1">
                <a:solidFill>
                  <a:schemeClr val="accent3">
                    <a:lumMod val="25000"/>
                  </a:schemeClr>
                </a:solidFill>
                <a:latin typeface="Abadi" panose="020B0604020104020204" pitchFamily="34" charset="0"/>
              </a:rPr>
              <a:t>space’x</a:t>
            </a:r>
            <a:r>
              <a:rPr lang="en-US" sz="2000" dirty="0">
                <a:solidFill>
                  <a:schemeClr val="accent3">
                    <a:lumMod val="25000"/>
                  </a:schemeClr>
                </a:solidFill>
                <a:latin typeface="Abadi" panose="020B0604020104020204" pitchFamily="34" charset="0"/>
              </a:rPr>
              <a:t> past launch data vis open-source API.</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 Retrieved and processed this data with GET  request’.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 ensured the data included only Falcon 9 launches.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 Filled in missing payload weights from secret mission with average values.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2) web Scraping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t>
            </a:r>
            <a:r>
              <a:rPr lang="en-US" sz="1800" dirty="0">
                <a:solidFill>
                  <a:schemeClr val="accent3">
                    <a:lumMod val="25000"/>
                  </a:schemeClr>
                </a:solidFill>
                <a:latin typeface="Abadi" panose="020B0604020104020204" pitchFamily="34" charset="0"/>
              </a:rPr>
              <a:t>Requested past Falcon 9 and Falcon Heavy launch data from Wikipedia’s relevant page.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Accessed the Falcon 9 launch page via its direct Wikipedia link.</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Extracted all the column names from the HTML table.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parsed and transformed the table into a pandas data frame suitable for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collection with SpaceX REST call</a:t>
            </a:r>
          </a:p>
          <a:p>
            <a:pPr>
              <a:lnSpc>
                <a:spcPct val="100000"/>
              </a:lnSpc>
              <a:spcBef>
                <a:spcPts val="1400"/>
              </a:spcBef>
            </a:pPr>
            <a:endParaRPr lang="en-US" sz="2200" dirty="0">
              <a:solidFill>
                <a:schemeClr val="accent3">
                  <a:lumMod val="25000"/>
                </a:schemeClr>
              </a:solidFill>
              <a:latin typeface="Abadi"/>
            </a:endParaRPr>
          </a:p>
          <a:p>
            <a:r>
              <a:rPr lang="en-US" dirty="0"/>
              <a:t>https://github.com/DaJagu/IBM-Applied-Data-Science-Capstone/blob/main/Data%20Collection%20API%20Lab.ipynb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BC9883CA-875C-43E6-E983-C80B54AB35E8}"/>
              </a:ext>
            </a:extLst>
          </p:cNvPr>
          <p:cNvPicPr>
            <a:picLocks noChangeAspect="1"/>
          </p:cNvPicPr>
          <p:nvPr/>
        </p:nvPicPr>
        <p:blipFill>
          <a:blip r:embed="rId3"/>
          <a:stretch>
            <a:fillRect/>
          </a:stretch>
        </p:blipFill>
        <p:spPr>
          <a:xfrm>
            <a:off x="5342188" y="1358825"/>
            <a:ext cx="6115784" cy="473801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Scrapping from </a:t>
            </a:r>
            <a:r>
              <a:rPr lang="en-US" sz="2200" dirty="0" err="1">
                <a:solidFill>
                  <a:schemeClr val="accent3">
                    <a:lumMod val="25000"/>
                  </a:schemeClr>
                </a:solidFill>
                <a:latin typeface="Abadi" panose="020B0604020104020204" pitchFamily="34" charset="0"/>
              </a:rPr>
              <a:t>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https://github.com/DaJagu/IBM-Applied-Data-Science-Capstone/blob/main/Web%20Scraping%20lab.ipynb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B429336D-0D46-72A6-C348-8049673DCA8A}"/>
              </a:ext>
            </a:extLst>
          </p:cNvPr>
          <p:cNvPicPr>
            <a:picLocks noChangeAspect="1"/>
          </p:cNvPicPr>
          <p:nvPr/>
        </p:nvPicPr>
        <p:blipFill>
          <a:blip r:embed="rId3"/>
          <a:stretch>
            <a:fillRect/>
          </a:stretch>
        </p:blipFill>
        <p:spPr>
          <a:xfrm>
            <a:off x="5780690" y="1551380"/>
            <a:ext cx="5677282" cy="4655253"/>
          </a:xfrm>
          <a:prstGeom prst="rect">
            <a:avLst/>
          </a:prstGeom>
        </p:spPr>
      </p:pic>
      <p:pic>
        <p:nvPicPr>
          <p:cNvPr id="9" name="Picture 8">
            <a:extLst>
              <a:ext uri="{FF2B5EF4-FFF2-40B4-BE49-F238E27FC236}">
                <a16:creationId xmlns:a16="http://schemas.microsoft.com/office/drawing/2014/main" id="{BF7995FE-13AC-F1C7-CA4A-8035F6C2C88F}"/>
              </a:ext>
            </a:extLst>
          </p:cNvPr>
          <p:cNvPicPr>
            <a:picLocks noChangeAspect="1"/>
          </p:cNvPicPr>
          <p:nvPr/>
        </p:nvPicPr>
        <p:blipFill>
          <a:blip r:embed="rId4"/>
          <a:stretch>
            <a:fillRect/>
          </a:stretch>
        </p:blipFill>
        <p:spPr>
          <a:xfrm>
            <a:off x="2416128" y="2266918"/>
            <a:ext cx="2686549" cy="232416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228</TotalTime>
  <Words>961</Words>
  <Application>Microsoft Office PowerPoint</Application>
  <PresentationFormat>Widescreen</PresentationFormat>
  <Paragraphs>180</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Jagruti Chaudhary</cp:lastModifiedBy>
  <cp:revision>541</cp:revision>
  <dcterms:created xsi:type="dcterms:W3CDTF">2021-04-29T18:58:34Z</dcterms:created>
  <dcterms:modified xsi:type="dcterms:W3CDTF">2025-03-14T16:22:18Z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